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שולש שווה שוקיים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3C0D90D-9E2B-441A-A956-5CA81ECA6E3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800E55C-E08F-4122-B06E-CA3308111D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D90D-9E2B-441A-A956-5CA81ECA6E3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E55C-E08F-4122-B06E-CA3308111D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D90D-9E2B-441A-A956-5CA81ECA6E3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E55C-E08F-4122-B06E-CA3308111D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3C0D90D-9E2B-441A-A956-5CA81ECA6E3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E55C-E08F-4122-B06E-CA3308111D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שולש ישר-זווית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שולש שווה שוקיים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3C0D90D-9E2B-441A-A956-5CA81ECA6E3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800E55C-E08F-4122-B06E-CA3308111D5E}" type="slidenum">
              <a:rPr lang="he-IL" smtClean="0"/>
              <a:t>‹#›</a:t>
            </a:fld>
            <a:endParaRPr lang="he-IL"/>
          </a:p>
        </p:txBody>
      </p:sp>
      <p:cxnSp>
        <p:nvCxnSpPr>
          <p:cNvPr id="11" name="מחבר ישר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C0D90D-9E2B-441A-A956-5CA81ECA6E3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800E55C-E08F-4122-B06E-CA3308111D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3C0D90D-9E2B-441A-A956-5CA81ECA6E3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800E55C-E08F-4122-B06E-CA3308111D5E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D90D-9E2B-441A-A956-5CA81ECA6E3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E55C-E08F-4122-B06E-CA3308111D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C0D90D-9E2B-441A-A956-5CA81ECA6E3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800E55C-E08F-4122-B06E-CA3308111D5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3C0D90D-9E2B-441A-A956-5CA81ECA6E3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800E55C-E08F-4122-B06E-CA3308111D5E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3C0D90D-9E2B-441A-A956-5CA81ECA6E3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800E55C-E08F-4122-B06E-CA3308111D5E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שולש ישר-זווית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מחבר ישר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3C0D90D-9E2B-441A-A956-5CA81ECA6E36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800E55C-E08F-4122-B06E-CA3308111D5E}" type="slidenum">
              <a:rPr lang="he-IL" smtClean="0"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470025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הפונקציה   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length</a:t>
            </a:r>
            <a:endParaRPr lang="he-IL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6400800" cy="1368152"/>
          </a:xfrm>
        </p:spPr>
        <p:txBody>
          <a:bodyPr/>
          <a:lstStyle/>
          <a:p>
            <a:r>
              <a:rPr lang="he-IL" dirty="0" smtClean="0"/>
              <a:t>הפונקציה מחזירה את מספר התווים במחרוזת נתונה.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3356992"/>
            <a:ext cx="6048672" cy="13849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Str1 = “Welcome  to  Tel-Aviv” ;</a:t>
            </a:r>
          </a:p>
          <a:p>
            <a:pPr algn="l" rtl="0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Str1.length ;</a:t>
            </a:r>
            <a:endParaRPr lang="he-I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95936" y="4869160"/>
            <a:ext cx="36004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פעולה זאת תחזיר את המספר  19</a:t>
            </a:r>
          </a:p>
          <a:p>
            <a:r>
              <a:rPr lang="he-IL" dirty="0" smtClean="0"/>
              <a:t>שזה האורך של המחרוזת  בתוך המשתנה   </a:t>
            </a:r>
            <a:r>
              <a:rPr lang="en-US" dirty="0" smtClean="0"/>
              <a:t>str1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9922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611560" y="476672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6000" b="1" dirty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</a:rPr>
              <a:t>הפונקציה   </a:t>
            </a:r>
            <a:r>
              <a:rPr lang="en-US" sz="6000" b="1" dirty="0" err="1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indexOf</a:t>
            </a:r>
            <a:r>
              <a:rPr lang="en-US" sz="6000" b="1" dirty="0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  <a:cs typeface="+mj-cs"/>
              </a:rPr>
              <a:t>()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772816"/>
            <a:ext cx="7344816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 smtClean="0"/>
              <a:t>הפונקציה מחזירה את המיקום (במספר)  של טקסט(תו או יותר) מתוך מחרוזת קיימת.</a:t>
            </a:r>
          </a:p>
          <a:p>
            <a:r>
              <a:rPr lang="he-IL" sz="2800" dirty="0" smtClean="0"/>
              <a:t>אם ה תו / טקסט  המבוקש לא נמצא , אז יוחזר הערך </a:t>
            </a:r>
            <a:r>
              <a:rPr lang="en-US" sz="2800" dirty="0" smtClean="0"/>
              <a:t> </a:t>
            </a:r>
            <a:r>
              <a:rPr lang="en-US" sz="2800" b="1" dirty="0" smtClean="0"/>
              <a:t>-1</a:t>
            </a:r>
            <a:endParaRPr lang="he-IL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717032"/>
            <a:ext cx="7488832" cy="3046988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לדוגמא:</a:t>
            </a:r>
          </a:p>
          <a:p>
            <a:pPr algn="l" rtl="0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Str1= “Welcome to Tel-Aviv” ;</a:t>
            </a:r>
          </a:p>
          <a:p>
            <a:pPr algn="l" rtl="0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Str1.indexOf(“to”) ;</a:t>
            </a:r>
          </a:p>
          <a:p>
            <a:pPr algn="r"/>
            <a:endParaRPr lang="en-US" sz="2400" dirty="0" smtClean="0"/>
          </a:p>
          <a:p>
            <a:pPr algn="r"/>
            <a:r>
              <a:rPr lang="he-IL" sz="2400" dirty="0" smtClean="0"/>
              <a:t>הפונקציה תחזיר את המספר  8 .</a:t>
            </a:r>
          </a:p>
          <a:p>
            <a:pPr algn="r"/>
            <a:r>
              <a:rPr lang="he-IL" sz="2400" dirty="0" smtClean="0"/>
              <a:t> (שזה בעצם המקום ה 9 במחרוזת   כשמתחילים לספור מ  0)  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40347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107504" y="476672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5400" b="1" dirty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</a:rPr>
              <a:t>הפונקציה   </a:t>
            </a:r>
            <a:r>
              <a:rPr lang="en-US" sz="5400" b="1" dirty="0" err="1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lastIndexOf</a:t>
            </a:r>
            <a:r>
              <a:rPr lang="en-US" sz="5400" b="1" dirty="0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()</a:t>
            </a:r>
            <a:endParaRPr lang="he-IL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772816"/>
            <a:ext cx="734481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הפונקציה מחזירה את המיקום (במספר) של המופע </a:t>
            </a:r>
            <a:r>
              <a:rPr lang="he-IL" sz="2400" b="1" u="sng" dirty="0" smtClean="0"/>
              <a:t>האחרון</a:t>
            </a:r>
            <a:r>
              <a:rPr lang="he-IL" sz="2400" dirty="0" smtClean="0"/>
              <a:t>  של טקסט מבוקש (תו או יותר) מתוך מחרוזת קיימת.  </a:t>
            </a:r>
          </a:p>
          <a:p>
            <a:r>
              <a:rPr lang="he-IL" sz="2400" dirty="0" smtClean="0"/>
              <a:t>אם לא מצאה , אז הפונקציה תחזיר את הערך 1-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3356992"/>
            <a:ext cx="8064896" cy="3108543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לדוגמא:</a:t>
            </a:r>
          </a:p>
          <a:p>
            <a:pPr algn="l" rtl="0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Str1= “Welcome to Tel-Aviv” ;</a:t>
            </a:r>
          </a:p>
          <a:p>
            <a:pPr algn="l" rtl="0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400" b="1" smtClean="0">
                <a:latin typeface="Arial" panose="020B0604020202020204" pitchFamily="34" charset="0"/>
                <a:cs typeface="Arial" panose="020B0604020202020204" pitchFamily="34" charset="0"/>
              </a:rPr>
              <a:t>Str1.lastindexOf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(“e”) ;</a:t>
            </a:r>
          </a:p>
          <a:p>
            <a:pPr algn="r"/>
            <a:endParaRPr lang="en-US" sz="2400" dirty="0" smtClean="0"/>
          </a:p>
          <a:p>
            <a:pPr algn="r"/>
            <a:r>
              <a:rPr lang="he-IL" sz="2400" dirty="0" smtClean="0"/>
              <a:t>הפונקציה תחזיר את המספר  12 . המיקום של המופע האחרון של התו   </a:t>
            </a:r>
            <a:r>
              <a:rPr lang="en-US" sz="2800" dirty="0" smtClean="0"/>
              <a:t>e</a:t>
            </a:r>
            <a:r>
              <a:rPr lang="he-IL" sz="2400" dirty="0" smtClean="0"/>
              <a:t>   מתוך המחרוזת שבתוך המשתנה </a:t>
            </a:r>
            <a:r>
              <a:rPr lang="en-US" sz="2400" dirty="0" smtClean="0"/>
              <a:t>Str1</a:t>
            </a:r>
            <a:endParaRPr lang="he-IL" sz="2400" dirty="0" smtClean="0"/>
          </a:p>
          <a:p>
            <a:pPr algn="r"/>
            <a:r>
              <a:rPr lang="he-IL" sz="2400" dirty="0" smtClean="0"/>
              <a:t> (שזה בעצם המקום ה 13 במחרוזת כי  מתחילים לספור מ  0)  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85129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107504" y="476672"/>
            <a:ext cx="8928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6000" b="1" dirty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</a:rPr>
              <a:t>הפונקציה </a:t>
            </a:r>
            <a:r>
              <a:rPr lang="he-IL" sz="6000" b="1" dirty="0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</a:rPr>
              <a:t>         </a:t>
            </a:r>
            <a:r>
              <a:rPr lang="en-US" sz="6000" b="1" dirty="0" err="1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charAt</a:t>
            </a:r>
            <a:r>
              <a:rPr lang="en-US" sz="6000" b="1" dirty="0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()</a:t>
            </a:r>
            <a:endParaRPr lang="he-IL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772816"/>
            <a:ext cx="73448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הפונקציה מחזירה את התו שנמצא במיקום המבוקש  מתוך מחרוזת קיימת.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3356992"/>
            <a:ext cx="8424936" cy="2677656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לדוגמא:</a:t>
            </a:r>
          </a:p>
          <a:p>
            <a:pPr algn="l" rtl="0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Str1= “Welcome to Tel-Aviv” ;</a:t>
            </a:r>
          </a:p>
          <a:p>
            <a:pPr algn="l" rtl="0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Str1.charAt(0);</a:t>
            </a:r>
          </a:p>
          <a:p>
            <a:pPr algn="r"/>
            <a:endParaRPr lang="en-US" sz="2400" dirty="0" smtClean="0"/>
          </a:p>
          <a:p>
            <a:pPr algn="r"/>
            <a:r>
              <a:rPr lang="he-IL" sz="2400" dirty="0" smtClean="0"/>
              <a:t>הפונקציה תחזיר את התו  </a:t>
            </a:r>
            <a:r>
              <a:rPr lang="en-US" sz="2400" b="1" dirty="0" smtClean="0"/>
              <a:t>W</a:t>
            </a:r>
            <a:r>
              <a:rPr lang="he-IL" sz="2400" dirty="0" smtClean="0"/>
              <a:t> , שנמצא במיקום אינדקס 0 במחרוזת.</a:t>
            </a:r>
          </a:p>
          <a:p>
            <a:pPr algn="r"/>
            <a:r>
              <a:rPr lang="he-IL" sz="2400" dirty="0" smtClean="0"/>
              <a:t> (שזה בעצם התו ה 1 במחרוזת כי  מתחילים לספור מ  0)  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7369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107504" y="476672"/>
            <a:ext cx="8928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400" b="1" dirty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</a:rPr>
              <a:t>הפונקציה</a:t>
            </a:r>
            <a:r>
              <a:rPr lang="he-IL" sz="6000" b="1" dirty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</a:rPr>
              <a:t> </a:t>
            </a:r>
            <a:r>
              <a:rPr lang="he-IL" sz="6000" b="1" dirty="0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</a:rPr>
              <a:t>         </a:t>
            </a:r>
            <a:r>
              <a:rPr lang="en-US" sz="6000" b="1" dirty="0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substring()</a:t>
            </a:r>
            <a:endParaRPr lang="he-IL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772816"/>
            <a:ext cx="734481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הפונקציה מחזירה תת מחרוזת מתוך מחרוזת נתונה, החל ממיקום שמציין הפרמטר הראשון ועד המיקום (</a:t>
            </a:r>
            <a:r>
              <a:rPr lang="he-IL" sz="2400" u="sng" dirty="0" smtClean="0"/>
              <a:t>לא כולל</a:t>
            </a:r>
            <a:r>
              <a:rPr lang="he-IL" sz="2400" dirty="0" smtClean="0"/>
              <a:t>) שמציין הפרמטר השני.  אם אין פרמטר שני אז הספירה תהיה עד סוף המחרוזת הנתונה.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3356992"/>
            <a:ext cx="8424936" cy="2308324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לדוגמא:</a:t>
            </a:r>
          </a:p>
          <a:p>
            <a:pPr algn="l" rtl="0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Str1= “Welcome to Tel-Aviv” ;</a:t>
            </a:r>
          </a:p>
          <a:p>
            <a:pPr algn="l" rtl="0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str2 = Str1.substring(3,6);</a:t>
            </a:r>
          </a:p>
          <a:p>
            <a:pPr algn="r"/>
            <a:endParaRPr lang="en-US" sz="2400" dirty="0" smtClean="0"/>
          </a:p>
          <a:p>
            <a:pPr algn="r"/>
            <a:r>
              <a:rPr lang="he-IL" sz="2400" dirty="0" smtClean="0"/>
              <a:t>המשתנה </a:t>
            </a:r>
            <a:r>
              <a:rPr lang="en-US" sz="2400" b="1" dirty="0" smtClean="0"/>
              <a:t>str2</a:t>
            </a:r>
            <a:r>
              <a:rPr lang="he-IL" sz="2400" dirty="0" smtClean="0"/>
              <a:t>, יקבל את  תת המחרוזת  </a:t>
            </a:r>
            <a:r>
              <a:rPr lang="en-US" sz="2400" dirty="0" smtClean="0"/>
              <a:t>“</a:t>
            </a:r>
            <a:r>
              <a:rPr lang="en-US" sz="2400" b="1" dirty="0" smtClean="0"/>
              <a:t>com</a:t>
            </a:r>
            <a:r>
              <a:rPr lang="en-US" sz="2400" dirty="0" smtClean="0"/>
              <a:t>”</a:t>
            </a:r>
            <a:r>
              <a:rPr lang="he-IL" sz="2400" dirty="0" smtClean="0"/>
              <a:t> מתוך  </a:t>
            </a:r>
            <a:r>
              <a:rPr lang="en-US" sz="2400" b="1" dirty="0" smtClean="0"/>
              <a:t>Str1</a:t>
            </a:r>
            <a:r>
              <a:rPr lang="he-IL" sz="2400" b="1" dirty="0" smtClean="0"/>
              <a:t>  .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161354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107504" y="476672"/>
            <a:ext cx="89289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6000" b="1" dirty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</a:rPr>
              <a:t>הפונקציה </a:t>
            </a:r>
            <a:r>
              <a:rPr lang="he-IL" sz="6000" b="1" dirty="0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</a:rPr>
              <a:t>         </a:t>
            </a:r>
            <a:r>
              <a:rPr lang="en-US" sz="6000" b="1" dirty="0" err="1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substr</a:t>
            </a:r>
            <a:r>
              <a:rPr lang="en-US" sz="8000" b="1" dirty="0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 ()</a:t>
            </a:r>
            <a:endParaRPr lang="he-IL" sz="8000" dirty="0">
              <a:latin typeface="Arabic Typesetting" panose="03020402040406030203" pitchFamily="66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772816"/>
            <a:ext cx="734481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הפונקציה מחזירה תת מחרוזת מתוך מחרוזת נתונה, החל מהמיקום שמציין הפרמטר הראשון, באורך מספר התווים שמציין הפרמטר </a:t>
            </a:r>
            <a:r>
              <a:rPr lang="he-IL" sz="2400" dirty="0"/>
              <a:t>השני. אם אין פרמטר שני אז הספירה תהיה עד סוף המחרוזת הנתונה.</a:t>
            </a:r>
          </a:p>
          <a:p>
            <a:endParaRPr lang="he-IL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23528" y="3356992"/>
            <a:ext cx="8424936" cy="2308324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לדוגמא:</a:t>
            </a:r>
          </a:p>
          <a:p>
            <a:pPr algn="l" rtl="0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Str1= “Welcome to Tel-Aviv” ;</a:t>
            </a:r>
          </a:p>
          <a:p>
            <a:pPr algn="l" rtl="0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str2 = Str1.substring(5,5);</a:t>
            </a:r>
          </a:p>
          <a:p>
            <a:pPr algn="r"/>
            <a:endParaRPr lang="en-US" sz="2400" dirty="0" smtClean="0"/>
          </a:p>
          <a:p>
            <a:pPr algn="r"/>
            <a:r>
              <a:rPr lang="he-IL" sz="2400" dirty="0" smtClean="0"/>
              <a:t>המשתנה </a:t>
            </a:r>
            <a:r>
              <a:rPr lang="en-US" sz="2400" b="1" dirty="0" smtClean="0"/>
              <a:t>str2</a:t>
            </a:r>
            <a:r>
              <a:rPr lang="he-IL" sz="2400" dirty="0" smtClean="0"/>
              <a:t>, יקבל את  תת המחרוזת  </a:t>
            </a:r>
            <a:r>
              <a:rPr lang="en-US" sz="2400" dirty="0" smtClean="0"/>
              <a:t>“</a:t>
            </a:r>
            <a:r>
              <a:rPr lang="en-US" sz="2400" b="1" dirty="0" smtClean="0"/>
              <a:t>me to</a:t>
            </a:r>
            <a:r>
              <a:rPr lang="en-US" sz="2400" dirty="0" smtClean="0"/>
              <a:t>”</a:t>
            </a:r>
            <a:r>
              <a:rPr lang="he-IL" sz="2400" dirty="0" smtClean="0"/>
              <a:t> מתוך  </a:t>
            </a:r>
            <a:r>
              <a:rPr lang="en-US" sz="2400" b="1" dirty="0" smtClean="0"/>
              <a:t>Str1</a:t>
            </a:r>
            <a:r>
              <a:rPr lang="he-IL" sz="2400" b="1" dirty="0" smtClean="0"/>
              <a:t>  .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322010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107504" y="476672"/>
            <a:ext cx="8928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6000" b="1" dirty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</a:rPr>
              <a:t>הפונקציה </a:t>
            </a:r>
            <a:r>
              <a:rPr lang="he-IL" sz="6000" b="1" dirty="0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+mj-ea"/>
              </a:rPr>
              <a:t>      </a:t>
            </a:r>
            <a:r>
              <a:rPr lang="en-US" sz="6000" b="1" dirty="0" smtClean="0">
                <a:ln w="12700">
                  <a:solidFill>
                    <a:srgbClr val="D2D2D2">
                      <a:satMod val="155000"/>
                    </a:srgbClr>
                  </a:solidFill>
                  <a:prstDash val="solid"/>
                </a:ln>
                <a:solidFill>
                  <a:srgbClr val="66666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replace ()</a:t>
            </a:r>
            <a:endParaRPr lang="he-IL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772816"/>
            <a:ext cx="734481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הפונקציה מחפשת תת מחרוזת מתוך מחרוזת נתונה, ומחליפה אותה במחרוזת  אחרת.</a:t>
            </a:r>
          </a:p>
          <a:p>
            <a:r>
              <a:rPr lang="he-IL" sz="2400" dirty="0" smtClean="0"/>
              <a:t>אם תת המחרוזת המבוקשת לא נמצאה , לא תתבצע החלפה.</a:t>
            </a:r>
            <a:endParaRPr lang="he-IL" sz="2400" dirty="0"/>
          </a:p>
          <a:p>
            <a:endParaRPr lang="he-IL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23528" y="3356992"/>
            <a:ext cx="8424936" cy="2677656"/>
          </a:xfrm>
          <a:prstGeom prst="rect">
            <a:avLst/>
          </a:prstGeom>
          <a:solidFill>
            <a:schemeClr val="accent2"/>
          </a:solidFill>
        </p:spPr>
        <p:txBody>
          <a:bodyPr wrap="square" rtlCol="1">
            <a:spAutoFit/>
          </a:bodyPr>
          <a:lstStyle/>
          <a:p>
            <a:r>
              <a:rPr lang="he-IL" sz="2400" dirty="0" smtClean="0"/>
              <a:t>לדוגמא:</a:t>
            </a:r>
          </a:p>
          <a:p>
            <a:pPr algn="l" rtl="0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Str1= “Welcome to Tel-Aviv” ;</a:t>
            </a:r>
          </a:p>
          <a:p>
            <a:pPr algn="l" rtl="0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str2 = Str1.replace(“Tel-Aviv” , “Jerusalem”);</a:t>
            </a:r>
          </a:p>
          <a:p>
            <a:pPr algn="r"/>
            <a:endParaRPr lang="en-US" sz="2400" dirty="0" smtClean="0"/>
          </a:p>
          <a:p>
            <a:pPr algn="r"/>
            <a:r>
              <a:rPr lang="he-IL" sz="2400" dirty="0" smtClean="0"/>
              <a:t>המשתנה </a:t>
            </a:r>
            <a:r>
              <a:rPr lang="en-US" sz="2400" b="1" dirty="0" smtClean="0"/>
              <a:t>str2</a:t>
            </a:r>
            <a:r>
              <a:rPr lang="en-US" sz="2400" dirty="0"/>
              <a:t> </a:t>
            </a:r>
            <a:r>
              <a:rPr lang="he-IL" sz="2400" dirty="0" smtClean="0"/>
              <a:t>  יכיל מעכשיו </a:t>
            </a:r>
          </a:p>
          <a:p>
            <a:pPr algn="r"/>
            <a:r>
              <a:rPr lang="he-IL" sz="2400" dirty="0"/>
              <a:t> </a:t>
            </a:r>
            <a:r>
              <a:rPr lang="he-IL" sz="2400" dirty="0" smtClean="0"/>
              <a:t>                             את המחרוזת :   "</a:t>
            </a:r>
            <a:r>
              <a:rPr lang="en-US" sz="2400" b="1" dirty="0" smtClean="0"/>
              <a:t>Welcome to Jerusalem</a:t>
            </a:r>
            <a:r>
              <a:rPr lang="he-IL" sz="2400" b="1" dirty="0" smtClean="0"/>
              <a:t>"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402830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התלהבות">
  <a:themeElements>
    <a:clrScheme name="התלהבות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התלהבות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1478</TotalTime>
  <Words>429</Words>
  <Application>Microsoft Office PowerPoint</Application>
  <PresentationFormat>‫הצגה על המסך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4" baseType="lpstr">
      <vt:lpstr>Arabic Typesetting</vt:lpstr>
      <vt:lpstr>Arial</vt:lpstr>
      <vt:lpstr>Century Gothic</vt:lpstr>
      <vt:lpstr>Gisha</vt:lpstr>
      <vt:lpstr>Verdana</vt:lpstr>
      <vt:lpstr>Wingdings 2</vt:lpstr>
      <vt:lpstr>התלהבות</vt:lpstr>
      <vt:lpstr>הפונקציה   length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הפונקציה   length</dc:title>
  <dc:creator>ilantam</dc:creator>
  <cp:lastModifiedBy>‏‏משתמש Windows</cp:lastModifiedBy>
  <cp:revision>20</cp:revision>
  <dcterms:created xsi:type="dcterms:W3CDTF">2015-11-22T18:16:17Z</dcterms:created>
  <dcterms:modified xsi:type="dcterms:W3CDTF">2020-12-16T09:42:17Z</dcterms:modified>
</cp:coreProperties>
</file>